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13"/>
  </p:notesMasterIdLst>
  <p:sldIdLst>
    <p:sldId id="256" r:id="rId2"/>
    <p:sldId id="269" r:id="rId3"/>
    <p:sldId id="270" r:id="rId4"/>
    <p:sldId id="276" r:id="rId5"/>
    <p:sldId id="277" r:id="rId6"/>
    <p:sldId id="271" r:id="rId7"/>
    <p:sldId id="272" r:id="rId8"/>
    <p:sldId id="273" r:id="rId9"/>
    <p:sldId id="274" r:id="rId10"/>
    <p:sldId id="275" r:id="rId11"/>
    <p:sldId id="279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3A1D"/>
    <a:srgbClr val="81562B"/>
    <a:srgbClr val="402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7627" autoAdjust="0"/>
  </p:normalViewPr>
  <p:slideViewPr>
    <p:cSldViewPr>
      <p:cViewPr varScale="1">
        <p:scale>
          <a:sx n="66" d="100"/>
          <a:sy n="66" d="100"/>
        </p:scale>
        <p:origin x="-181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E2812-24A6-405C-B6F7-C73B02C4143F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D620F-04B6-44C5-BFC7-2C5146EE885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70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Направления эволюции</a:t>
            </a:r>
            <a:b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в 9 классе</a:t>
            </a:r>
            <a:b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учитель КМОУ «СОШ </a:t>
            </a:r>
            <a:r>
              <a:rPr lang="ru-RU" sz="1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А.жАКО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b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МЕШЕЗОВА Ирина </a:t>
            </a:r>
            <a:r>
              <a:rPr lang="ru-RU" sz="1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хасановна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1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9471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tx1"/>
                </a:solidFill>
                <a:latin typeface="Georgia" pitchFamily="18" charset="0"/>
              </a:rPr>
              <a:t>Общая дегенерация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573A1D"/>
                </a:solidFill>
              </a:rPr>
              <a:t>– упрощение организмов в строении и функционировании. (Общий уровень организации понижается.)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ru-RU" sz="1600" b="1" i="1" dirty="0" smtClean="0"/>
              <a:t> </a:t>
            </a:r>
            <a:r>
              <a:rPr kumimoji="1" lang="ru-RU" sz="1400" b="1" i="1" u="sng" dirty="0" smtClean="0"/>
              <a:t>Примеры</a:t>
            </a:r>
            <a:r>
              <a:rPr kumimoji="1" lang="ru-RU" sz="1400" dirty="0" smtClean="0"/>
              <a:t>:</a:t>
            </a:r>
          </a:p>
          <a:p>
            <a:pPr marL="342900" indent="-342900"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Char char="4"/>
            </a:pPr>
            <a:r>
              <a:rPr kumimoji="1" lang="ru-RU" sz="1400" dirty="0" smtClean="0"/>
              <a:t> </a:t>
            </a:r>
            <a:r>
              <a:rPr kumimoji="1" lang="ru-RU" sz="1200" dirty="0" smtClean="0"/>
              <a:t>Утрата паразитическими червями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None/>
            </a:pPr>
            <a:r>
              <a:rPr kumimoji="1" lang="ru-RU" sz="1200" dirty="0" smtClean="0"/>
              <a:t>    пищеварительной системы;</a:t>
            </a:r>
          </a:p>
          <a:p>
            <a:pPr marL="342900" indent="-342900"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Char char="4"/>
            </a:pPr>
            <a:r>
              <a:rPr kumimoji="1" lang="ru-RU" sz="1200" dirty="0" smtClean="0"/>
              <a:t> Переход от кислородного дыхания к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None/>
            </a:pPr>
            <a:r>
              <a:rPr kumimoji="1" lang="ru-RU" sz="1200" dirty="0" smtClean="0"/>
              <a:t>    бескислородному;</a:t>
            </a:r>
          </a:p>
          <a:p>
            <a:pPr marL="342900" indent="-342900"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Char char="4"/>
            </a:pPr>
            <a:r>
              <a:rPr kumimoji="1" lang="ru-RU" sz="1200" dirty="0" smtClean="0"/>
              <a:t> Утрата растениями-паразитами корней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None/>
            </a:pPr>
            <a:r>
              <a:rPr kumimoji="1" lang="ru-RU" sz="1200" dirty="0" smtClean="0"/>
              <a:t>    и листьев и др.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431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tx1"/>
                </a:solidFill>
                <a:latin typeface="Georgia" pitchFamily="18" charset="0"/>
              </a:rPr>
              <a:t>Схема соотношений между различными путями эволюции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315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i="1" dirty="0" smtClean="0">
                <a:solidFill>
                  <a:srgbClr val="FF0000"/>
                </a:solidFill>
              </a:rPr>
              <a:t>Основные</a:t>
            </a:r>
          </a:p>
          <a:p>
            <a:pPr algn="ctr"/>
            <a:r>
              <a:rPr lang="ru-RU" sz="1200" b="1" i="1" dirty="0" smtClean="0">
                <a:solidFill>
                  <a:srgbClr val="FF0000"/>
                </a:solidFill>
              </a:rPr>
              <a:t>направления</a:t>
            </a:r>
          </a:p>
          <a:p>
            <a:pPr algn="ctr"/>
            <a:r>
              <a:rPr lang="ru-RU" sz="1200" b="1" i="1" dirty="0" smtClean="0">
                <a:latin typeface="Georgia" pitchFamily="18" charset="0"/>
              </a:rPr>
              <a:t>Биологический</a:t>
            </a:r>
          </a:p>
          <a:p>
            <a:pPr algn="ctr"/>
            <a:r>
              <a:rPr lang="ru-RU" sz="1200" b="1" i="1" dirty="0" smtClean="0">
                <a:latin typeface="Georgia" pitchFamily="18" charset="0"/>
              </a:rPr>
              <a:t>регресс</a:t>
            </a:r>
          </a:p>
          <a:p>
            <a:pPr algn="ctr"/>
            <a:r>
              <a:rPr lang="ru-RU" sz="1200" b="1" i="1" dirty="0" smtClean="0">
                <a:latin typeface="Georgia" pitchFamily="18" charset="0"/>
              </a:rPr>
              <a:t>Биологический</a:t>
            </a:r>
          </a:p>
          <a:p>
            <a:pPr algn="ctr"/>
            <a:r>
              <a:rPr lang="ru-RU" sz="1200" b="1" i="1" dirty="0" smtClean="0">
                <a:latin typeface="Georgia" pitchFamily="18" charset="0"/>
              </a:rPr>
              <a:t>прогресс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1664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02000"/>
                </a:solidFill>
                <a:latin typeface="Georgia" pitchFamily="18" charset="0"/>
              </a:rPr>
              <a:t>Биологический регресс -</a:t>
            </a:r>
          </a:p>
          <a:p>
            <a:pPr marL="0" indent="0">
              <a:buFont typeface="Monotype Sorts" pitchFamily="2" charset="2"/>
              <a:buNone/>
            </a:pPr>
            <a:r>
              <a:rPr lang="ru-RU" sz="1400" b="1" i="1" dirty="0" smtClean="0"/>
              <a:t>   </a:t>
            </a:r>
            <a:r>
              <a:rPr lang="ru-RU" sz="1400" b="1" i="1" u="sng" dirty="0" smtClean="0"/>
              <a:t>Признаки:</a:t>
            </a:r>
          </a:p>
          <a:p>
            <a:pPr marL="0" indent="0">
              <a:buFont typeface="Monotype Sorts" pitchFamily="2" charset="2"/>
              <a:buNone/>
            </a:pPr>
            <a:endParaRPr lang="ru-RU" sz="800" dirty="0" smtClean="0"/>
          </a:p>
          <a:p>
            <a:pPr marL="0" indent="0">
              <a:buClr>
                <a:srgbClr val="573A1D"/>
              </a:buClr>
            </a:pPr>
            <a:r>
              <a:rPr lang="ru-RU" sz="1200" dirty="0" smtClean="0">
                <a:solidFill>
                  <a:srgbClr val="573A1D"/>
                </a:solidFill>
              </a:rPr>
              <a:t> </a:t>
            </a:r>
            <a:r>
              <a:rPr kumimoji="0" lang="ru-RU" sz="1200" dirty="0" smtClean="0">
                <a:solidFill>
                  <a:srgbClr val="573A1D"/>
                </a:solidFill>
              </a:rPr>
              <a:t>Уменьшение численности особей;</a:t>
            </a:r>
          </a:p>
          <a:p>
            <a:pPr marL="0" indent="0">
              <a:buClr>
                <a:srgbClr val="573A1D"/>
              </a:buClr>
            </a:pPr>
            <a:r>
              <a:rPr kumimoji="0" lang="ru-RU" sz="1200" dirty="0" smtClean="0">
                <a:solidFill>
                  <a:srgbClr val="573A1D"/>
                </a:solidFill>
              </a:rPr>
              <a:t> Уменьшение площади ареала;</a:t>
            </a:r>
          </a:p>
          <a:p>
            <a:pPr marL="0" indent="0">
              <a:buClr>
                <a:srgbClr val="573A1D"/>
              </a:buClr>
            </a:pPr>
            <a:r>
              <a:rPr kumimoji="0" lang="ru-RU" sz="1200" dirty="0" smtClean="0">
                <a:solidFill>
                  <a:srgbClr val="573A1D"/>
                </a:solidFill>
              </a:rPr>
              <a:t> Постепенное исчезновение</a:t>
            </a:r>
          </a:p>
          <a:p>
            <a:pPr marL="0" indent="0">
              <a:lnSpc>
                <a:spcPct val="50000"/>
              </a:lnSpc>
              <a:buFont typeface="Monotype Sorts" pitchFamily="2" charset="2"/>
              <a:buNone/>
            </a:pPr>
            <a:r>
              <a:rPr kumimoji="0" lang="ru-RU" sz="1200" dirty="0" smtClean="0">
                <a:solidFill>
                  <a:srgbClr val="573A1D"/>
                </a:solidFill>
              </a:rPr>
              <a:t>    вида.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8540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FF0000"/>
                </a:solidFill>
                <a:latin typeface="Georgia" pitchFamily="18" charset="0"/>
              </a:rPr>
              <a:t>Виды, вымершие из-за климатических изменений</a:t>
            </a:r>
          </a:p>
          <a:p>
            <a:pPr marL="0" indent="0">
              <a:lnSpc>
                <a:spcPct val="70000"/>
              </a:lnSpc>
              <a:buFont typeface="Monotype Sorts" pitchFamily="2" charset="2"/>
              <a:buNone/>
            </a:pPr>
            <a:r>
              <a:rPr lang="ru-RU" sz="1050" dirty="0" smtClean="0">
                <a:solidFill>
                  <a:srgbClr val="573A1D"/>
                </a:solidFill>
              </a:rPr>
              <a:t>Шерстистый носорог</a:t>
            </a:r>
            <a:endParaRPr lang="ru-RU" sz="1050" dirty="0" smtClean="0">
              <a:solidFill>
                <a:srgbClr val="573A1D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2813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200" b="1" i="1" dirty="0" smtClean="0">
                <a:solidFill>
                  <a:srgbClr val="FF0000"/>
                </a:solidFill>
                <a:latin typeface="Georgia" pitchFamily="18" charset="0"/>
              </a:rPr>
              <a:t>Виды, истребленные человеком</a:t>
            </a:r>
          </a:p>
          <a:p>
            <a:pPr marL="0" indent="0">
              <a:lnSpc>
                <a:spcPct val="70000"/>
              </a:lnSpc>
              <a:buFont typeface="Monotype Sorts" pitchFamily="2" charset="2"/>
              <a:buNone/>
            </a:pPr>
            <a:r>
              <a:rPr lang="ru-RU" sz="1000" dirty="0" smtClean="0">
                <a:solidFill>
                  <a:srgbClr val="573A1D"/>
                </a:solidFill>
              </a:rPr>
              <a:t>Странствующий голубь</a:t>
            </a:r>
            <a:endParaRPr lang="ru-RU" sz="1000" dirty="0" smtClean="0">
              <a:solidFill>
                <a:srgbClr val="573A1D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5721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02000"/>
                </a:solidFill>
                <a:latin typeface="Georgia" pitchFamily="18" charset="0"/>
              </a:rPr>
              <a:t>Биологический прогресс -</a:t>
            </a:r>
          </a:p>
          <a:p>
            <a:pPr>
              <a:buFont typeface="Monotype Sorts" pitchFamily="2" charset="2"/>
              <a:buNone/>
            </a:pPr>
            <a:r>
              <a:rPr lang="ru-RU" b="1" i="1" dirty="0" smtClean="0"/>
              <a:t>   </a:t>
            </a:r>
            <a:r>
              <a:rPr lang="ru-RU" sz="1200" b="1" i="1" u="sng" dirty="0" smtClean="0"/>
              <a:t>Признаки:</a:t>
            </a:r>
          </a:p>
          <a:p>
            <a:pPr>
              <a:buFont typeface="Monotype Sorts" pitchFamily="2" charset="2"/>
              <a:buNone/>
            </a:pPr>
            <a:endParaRPr lang="ru-RU" sz="800" b="1" i="1" u="sng" dirty="0" smtClean="0"/>
          </a:p>
          <a:p>
            <a:pPr>
              <a:buClr>
                <a:srgbClr val="81562B"/>
              </a:buClr>
            </a:pPr>
            <a:r>
              <a:rPr lang="ru-RU" sz="1200" dirty="0" smtClean="0">
                <a:solidFill>
                  <a:srgbClr val="573A1D"/>
                </a:solidFill>
              </a:rPr>
              <a:t> Возрастание численности особей;</a:t>
            </a:r>
          </a:p>
          <a:p>
            <a:pPr>
              <a:buClr>
                <a:srgbClr val="81562B"/>
              </a:buClr>
            </a:pPr>
            <a:r>
              <a:rPr lang="ru-RU" sz="1200" dirty="0" smtClean="0">
                <a:solidFill>
                  <a:srgbClr val="573A1D"/>
                </a:solidFill>
              </a:rPr>
              <a:t> Расширение ареала;</a:t>
            </a:r>
          </a:p>
          <a:p>
            <a:pPr>
              <a:buClr>
                <a:srgbClr val="81562B"/>
              </a:buClr>
            </a:pPr>
            <a:r>
              <a:rPr lang="ru-RU" sz="1200" dirty="0" smtClean="0">
                <a:solidFill>
                  <a:srgbClr val="573A1D"/>
                </a:solidFill>
              </a:rPr>
              <a:t> Образование новых популяций,</a:t>
            </a:r>
          </a:p>
          <a:p>
            <a:pPr>
              <a:lnSpc>
                <a:spcPct val="50000"/>
              </a:lnSpc>
              <a:buClr>
                <a:srgbClr val="81562B"/>
              </a:buClr>
              <a:buFont typeface="Monotype Sorts" pitchFamily="2" charset="2"/>
              <a:buNone/>
            </a:pPr>
            <a:r>
              <a:rPr lang="ru-RU" sz="1200" dirty="0" smtClean="0">
                <a:solidFill>
                  <a:srgbClr val="573A1D"/>
                </a:solidFill>
              </a:rPr>
              <a:t>    подвидов и видов.</a:t>
            </a:r>
            <a:endParaRPr lang="ru-RU" sz="1200" dirty="0" smtClean="0">
              <a:solidFill>
                <a:srgbClr val="573A1D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7850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i="1" dirty="0" smtClean="0">
                <a:solidFill>
                  <a:srgbClr val="FF0000"/>
                </a:solidFill>
              </a:rPr>
              <a:t>Пути достижения</a:t>
            </a:r>
          </a:p>
          <a:p>
            <a:pPr algn="ctr"/>
            <a:r>
              <a:rPr lang="ru-RU" sz="1200" b="1" i="1" dirty="0" smtClean="0">
                <a:solidFill>
                  <a:srgbClr val="FF0000"/>
                </a:solidFill>
              </a:rPr>
              <a:t>биологического прогресса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Georgia" pitchFamily="18" charset="0"/>
              </a:rPr>
              <a:t>Ароморфоз</a:t>
            </a:r>
          </a:p>
          <a:p>
            <a:pPr algn="ctr"/>
            <a:r>
              <a:rPr lang="ru-RU" sz="1200" b="1" i="1" dirty="0" smtClean="0">
                <a:latin typeface="Georgia" pitchFamily="18" charset="0"/>
              </a:rPr>
              <a:t>Общая</a:t>
            </a:r>
          </a:p>
          <a:p>
            <a:pPr algn="ctr"/>
            <a:r>
              <a:rPr lang="ru-RU" sz="1200" b="1" i="1" dirty="0" smtClean="0">
                <a:latin typeface="Georgia" pitchFamily="18" charset="0"/>
              </a:rPr>
              <a:t>дегенерация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Georgia" pitchFamily="18" charset="0"/>
              </a:rPr>
              <a:t>Идиоадаптация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1840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Ароморфоз</a:t>
            </a:r>
          </a:p>
          <a:p>
            <a:pPr>
              <a:buFont typeface="Monotype Sorts" pitchFamily="2" charset="2"/>
              <a:buNone/>
            </a:pPr>
            <a:r>
              <a:rPr lang="ru-RU" sz="1800" b="1" i="1" dirty="0" smtClean="0"/>
              <a:t> </a:t>
            </a:r>
            <a:r>
              <a:rPr lang="ru-RU" sz="1800" b="1" i="1" u="sng" dirty="0" smtClean="0"/>
              <a:t>Примеры</a:t>
            </a:r>
            <a:r>
              <a:rPr lang="ru-RU" sz="1800" dirty="0" smtClean="0"/>
              <a:t>:</a:t>
            </a:r>
          </a:p>
          <a:p>
            <a:pPr>
              <a:buClr>
                <a:srgbClr val="573A1D"/>
              </a:buClr>
            </a:pPr>
            <a:r>
              <a:rPr lang="ru-RU" sz="1200" dirty="0" smtClean="0"/>
              <a:t> Образование клетки;</a:t>
            </a:r>
          </a:p>
          <a:p>
            <a:pPr>
              <a:buClr>
                <a:srgbClr val="573A1D"/>
              </a:buClr>
            </a:pPr>
            <a:r>
              <a:rPr lang="ru-RU" sz="1200" dirty="0" smtClean="0"/>
              <a:t> Появление </a:t>
            </a:r>
            <a:r>
              <a:rPr lang="ru-RU" sz="1200" dirty="0" err="1" smtClean="0"/>
              <a:t>многоклеточности</a:t>
            </a:r>
            <a:r>
              <a:rPr lang="ru-RU" sz="1200" dirty="0" smtClean="0"/>
              <a:t>;</a:t>
            </a:r>
          </a:p>
          <a:p>
            <a:pPr>
              <a:buClr>
                <a:srgbClr val="573A1D"/>
              </a:buClr>
            </a:pPr>
            <a:r>
              <a:rPr lang="ru-RU" sz="1200" dirty="0" smtClean="0"/>
              <a:t> Возникновение цветка;</a:t>
            </a:r>
          </a:p>
          <a:p>
            <a:pPr>
              <a:buClr>
                <a:srgbClr val="573A1D"/>
              </a:buClr>
            </a:pPr>
            <a:r>
              <a:rPr lang="ru-RU" sz="1200" dirty="0" smtClean="0"/>
              <a:t> Появление фотосинтеза;</a:t>
            </a:r>
          </a:p>
          <a:p>
            <a:pPr>
              <a:buClr>
                <a:srgbClr val="573A1D"/>
              </a:buClr>
            </a:pPr>
            <a:r>
              <a:rPr lang="ru-RU" sz="1200" dirty="0" smtClean="0"/>
              <a:t>Появление  легких;</a:t>
            </a:r>
          </a:p>
          <a:p>
            <a:pPr>
              <a:buClr>
                <a:srgbClr val="573A1D"/>
              </a:buClr>
            </a:pPr>
            <a:r>
              <a:rPr lang="ru-RU" sz="1200" dirty="0" smtClean="0"/>
              <a:t>Появление </a:t>
            </a:r>
            <a:r>
              <a:rPr lang="ru-RU" sz="1200" dirty="0" err="1" smtClean="0"/>
              <a:t>теплокровности</a:t>
            </a:r>
            <a:r>
              <a:rPr lang="ru-RU" sz="1200" dirty="0" smtClean="0"/>
              <a:t> и др.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8360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tx1"/>
                </a:solidFill>
                <a:latin typeface="Georgia" pitchFamily="18" charset="0"/>
              </a:rPr>
              <a:t>Идиоадаптация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573A1D"/>
                </a:solidFill>
              </a:rPr>
              <a:t>– частные приспособления организмов к конкретным условиям среды. (Общий уровень организации не изменяется.)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620F-04B6-44C5-BFC7-2C5146EE8856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646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88DDFEA-7568-4592-8C4B-63EBB52A0F1D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F5282-AD05-40C0-9DF1-9C1021689166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460068-92C6-4CBE-9F88-823D40C6A52E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882F729-479F-41D2-8456-92583B0DBDB2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CAF8F-1052-46B6-BF0E-06DE20693EAC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902FA-B09E-4EBA-A73A-EB14D8FD9E31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AABE271-55B9-4646-B44D-568056025A50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E753C-3466-4B36-9C70-2996A1C4C275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DFD40-8614-456E-BA15-D33EE42565FF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0FD3D-6678-401C-8977-BBA22472456D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D85295-090F-4C8F-804E-332FC663BC43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D5924D8-5725-46D0-882C-941E320EBA94}" type="slidenum">
              <a:rPr lang="ru-RU" smtClean="0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>
    <p:pull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071546"/>
            <a:ext cx="7834312" cy="321311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Направления эволюции</a:t>
            </a:r>
            <a:b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в 9 классе</a:t>
            </a:r>
            <a:b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учитель КМОУ «СОШ </a:t>
            </a:r>
            <a:r>
              <a:rPr lang="ru-RU" sz="1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А.жАКО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b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МЕШЕЗОВА Ирина </a:t>
            </a:r>
            <a:r>
              <a:rPr lang="ru-RU" sz="1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хасановна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chemeClr val="tx1"/>
                </a:solidFill>
                <a:latin typeface="Georgia" pitchFamily="18" charset="0"/>
              </a:rPr>
              <a:t>Общая дегенерация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258888" y="1628775"/>
            <a:ext cx="74168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573A1D"/>
                </a:solidFill>
              </a:rPr>
              <a:t>– упрощение организмов в строении и функционировании. (Общий уровень организации понижается.)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187450" y="2852738"/>
            <a:ext cx="74882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ru-RU" sz="3600" b="1" i="1" dirty="0"/>
              <a:t>   </a:t>
            </a:r>
            <a:r>
              <a:rPr kumimoji="1" lang="ru-RU" sz="3200" b="1" i="1" u="sng" dirty="0"/>
              <a:t>Примеры</a:t>
            </a:r>
            <a:r>
              <a:rPr kumimoji="1" lang="ru-RU" sz="3200" dirty="0"/>
              <a:t>:</a:t>
            </a:r>
          </a:p>
          <a:p>
            <a:pPr marL="342900" indent="-342900"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Char char="4"/>
            </a:pPr>
            <a:r>
              <a:rPr kumimoji="1" lang="ru-RU" sz="3200" dirty="0"/>
              <a:t> </a:t>
            </a:r>
            <a:r>
              <a:rPr kumimoji="1" lang="ru-RU" sz="2800" dirty="0"/>
              <a:t>Утрата паразитическими червями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None/>
            </a:pPr>
            <a:r>
              <a:rPr kumimoji="1" lang="ru-RU" sz="2800" dirty="0"/>
              <a:t>    пищеварительной системы;</a:t>
            </a:r>
          </a:p>
          <a:p>
            <a:pPr marL="342900" indent="-342900"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Char char="4"/>
            </a:pPr>
            <a:r>
              <a:rPr kumimoji="1" lang="ru-RU" sz="2800" dirty="0"/>
              <a:t> Переход от кислородного дыхания к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None/>
            </a:pPr>
            <a:r>
              <a:rPr kumimoji="1" lang="ru-RU" sz="2800" dirty="0"/>
              <a:t>    </a:t>
            </a:r>
            <a:r>
              <a:rPr kumimoji="1" lang="ru-RU" sz="2800" dirty="0" err="1"/>
              <a:t>бескислородному</a:t>
            </a:r>
            <a:r>
              <a:rPr kumimoji="1" lang="ru-RU" sz="2800" dirty="0"/>
              <a:t>;</a:t>
            </a:r>
          </a:p>
          <a:p>
            <a:pPr marL="342900" indent="-342900"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Char char="4"/>
            </a:pPr>
            <a:r>
              <a:rPr kumimoji="1" lang="ru-RU" sz="2800" dirty="0"/>
              <a:t> Утрата растениями-паразитами корней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573A1D"/>
              </a:buClr>
              <a:buSzPct val="90000"/>
              <a:buFont typeface="Monotype Sorts" pitchFamily="2" charset="2"/>
              <a:buNone/>
            </a:pPr>
            <a:r>
              <a:rPr kumimoji="1" lang="ru-RU" sz="2800" dirty="0"/>
              <a:t>    и листьев и др.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04813"/>
            <a:ext cx="7758113" cy="1195387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</a:pPr>
            <a:r>
              <a:rPr lang="ru-RU" sz="3400" b="1" i="1" dirty="0" smtClean="0">
                <a:solidFill>
                  <a:schemeClr val="tx1"/>
                </a:solidFill>
                <a:latin typeface="Georgia" pitchFamily="18" charset="0"/>
              </a:rPr>
              <a:t>Схема соотношений между различными путями эволюции</a:t>
            </a:r>
          </a:p>
        </p:txBody>
      </p:sp>
      <p:pic>
        <p:nvPicPr>
          <p:cNvPr id="13315" name="Picture 4" descr="схема направлений эволю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9138"/>
            <a:ext cx="76009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 rot="-2534153">
            <a:off x="1331913" y="3644900"/>
            <a:ext cx="155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>
                <a:solidFill>
                  <a:schemeClr val="accent2"/>
                </a:solidFill>
                <a:latin typeface="Arial" charset="0"/>
              </a:rPr>
              <a:t>Ароморфозы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 rot="-2534153">
            <a:off x="3779838" y="2852738"/>
            <a:ext cx="1217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>
                <a:solidFill>
                  <a:schemeClr val="accent2"/>
                </a:solidFill>
                <a:latin typeface="Arial" charset="0"/>
              </a:rPr>
              <a:t>Ароморфозы</a:t>
            </a: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 rot="2612843">
            <a:off x="7164388" y="5013325"/>
            <a:ext cx="1639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i="1">
                <a:solidFill>
                  <a:schemeClr val="accent2"/>
                </a:solidFill>
                <a:latin typeface="Arial" charset="0"/>
              </a:rPr>
              <a:t>Идиоадаптации</a:t>
            </a: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 rot="2256960">
            <a:off x="7308850" y="3860800"/>
            <a:ext cx="1639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i="1">
                <a:solidFill>
                  <a:schemeClr val="accent2"/>
                </a:solidFill>
                <a:latin typeface="Arial" charset="0"/>
              </a:rPr>
              <a:t>Идиоадаптации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 rot="1854693">
            <a:off x="7164388" y="2636838"/>
            <a:ext cx="1639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i="1">
                <a:solidFill>
                  <a:schemeClr val="accent2"/>
                </a:solidFill>
                <a:latin typeface="Arial" charset="0"/>
              </a:rPr>
              <a:t>Идиоадаптации</a:t>
            </a: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 rot="1935611">
            <a:off x="4211638" y="5373688"/>
            <a:ext cx="1344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i="1">
                <a:solidFill>
                  <a:schemeClr val="accent2"/>
                </a:solidFill>
                <a:latin typeface="Arial" charset="0"/>
              </a:rPr>
              <a:t>Дегенерация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0"/>
          <p:cNvSpPr>
            <a:spLocks noChangeArrowheads="1"/>
          </p:cNvSpPr>
          <p:nvPr/>
        </p:nvSpPr>
        <p:spPr bwMode="auto">
          <a:xfrm>
            <a:off x="2627313" y="714357"/>
            <a:ext cx="4537075" cy="2286015"/>
          </a:xfrm>
          <a:prstGeom prst="roundRect">
            <a:avLst>
              <a:gd name="adj" fmla="val 50000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Основные</a:t>
            </a:r>
          </a:p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направления</a:t>
            </a:r>
          </a:p>
        </p:txBody>
      </p:sp>
      <p:sp>
        <p:nvSpPr>
          <p:cNvPr id="4099" name="AutoShape 11"/>
          <p:cNvSpPr>
            <a:spLocks noChangeArrowheads="1"/>
          </p:cNvSpPr>
          <p:nvPr/>
        </p:nvSpPr>
        <p:spPr bwMode="auto">
          <a:xfrm>
            <a:off x="1187450" y="4437063"/>
            <a:ext cx="3600450" cy="1728787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latin typeface="Georgia" pitchFamily="18" charset="0"/>
              </a:rPr>
              <a:t>Биологический</a:t>
            </a:r>
          </a:p>
          <a:p>
            <a:pPr algn="ctr"/>
            <a:r>
              <a:rPr lang="ru-RU" sz="3200" b="1" i="1" dirty="0">
                <a:latin typeface="Georgia" pitchFamily="18" charset="0"/>
              </a:rPr>
              <a:t>регресс</a:t>
            </a:r>
          </a:p>
        </p:txBody>
      </p:sp>
      <p:sp>
        <p:nvSpPr>
          <p:cNvPr id="4100" name="AutoShape 12"/>
          <p:cNvSpPr>
            <a:spLocks noChangeArrowheads="1"/>
          </p:cNvSpPr>
          <p:nvPr/>
        </p:nvSpPr>
        <p:spPr bwMode="auto">
          <a:xfrm>
            <a:off x="5076825" y="4437063"/>
            <a:ext cx="3600450" cy="1728787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latin typeface="Georgia" pitchFamily="18" charset="0"/>
              </a:rPr>
              <a:t>Биологический</a:t>
            </a:r>
          </a:p>
          <a:p>
            <a:pPr algn="ctr"/>
            <a:r>
              <a:rPr lang="ru-RU" sz="3200" b="1" i="1" dirty="0">
                <a:latin typeface="Georgia" pitchFamily="18" charset="0"/>
              </a:rPr>
              <a:t>прогресс</a:t>
            </a:r>
          </a:p>
        </p:txBody>
      </p:sp>
      <p:sp>
        <p:nvSpPr>
          <p:cNvPr id="4101" name="Line 13"/>
          <p:cNvSpPr>
            <a:spLocks noChangeShapeType="1"/>
          </p:cNvSpPr>
          <p:nvPr/>
        </p:nvSpPr>
        <p:spPr bwMode="auto">
          <a:xfrm flipH="1">
            <a:off x="3059113" y="3429000"/>
            <a:ext cx="865187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14"/>
          <p:cNvSpPr>
            <a:spLocks noChangeShapeType="1"/>
          </p:cNvSpPr>
          <p:nvPr/>
        </p:nvSpPr>
        <p:spPr bwMode="auto">
          <a:xfrm>
            <a:off x="5867400" y="3429000"/>
            <a:ext cx="100965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402000"/>
                </a:solidFill>
                <a:latin typeface="Georgia" pitchFamily="18" charset="0"/>
              </a:rPr>
              <a:t>Биологический регресс -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786058"/>
            <a:ext cx="7488237" cy="3667130"/>
          </a:xfrm>
        </p:spPr>
        <p:txBody>
          <a:bodyPr>
            <a:normAutofit lnSpcReduction="10000"/>
          </a:bodyPr>
          <a:lstStyle/>
          <a:p>
            <a:pPr marL="0" indent="0">
              <a:buFont typeface="Monotype Sorts" pitchFamily="2" charset="2"/>
              <a:buNone/>
            </a:pPr>
            <a:r>
              <a:rPr lang="ru-RU" sz="4000" b="1" i="1" dirty="0" smtClean="0"/>
              <a:t>   </a:t>
            </a:r>
            <a:r>
              <a:rPr lang="ru-RU" sz="4000" b="1" i="1" u="sng" dirty="0" smtClean="0"/>
              <a:t>Признаки:</a:t>
            </a:r>
          </a:p>
          <a:p>
            <a:pPr marL="0" indent="0">
              <a:buFont typeface="Monotype Sorts" pitchFamily="2" charset="2"/>
              <a:buNone/>
            </a:pPr>
            <a:endParaRPr lang="ru-RU" sz="1200" dirty="0" smtClean="0"/>
          </a:p>
          <a:p>
            <a:pPr marL="0" indent="0">
              <a:buClr>
                <a:srgbClr val="573A1D"/>
              </a:buClr>
            </a:pPr>
            <a:r>
              <a:rPr lang="ru-RU" sz="3600" dirty="0" smtClean="0">
                <a:solidFill>
                  <a:srgbClr val="573A1D"/>
                </a:solidFill>
              </a:rPr>
              <a:t> </a:t>
            </a:r>
            <a:r>
              <a:rPr kumimoji="0" lang="ru-RU" sz="3600" dirty="0" smtClean="0">
                <a:solidFill>
                  <a:srgbClr val="573A1D"/>
                </a:solidFill>
              </a:rPr>
              <a:t>Уменьшение численности особей;</a:t>
            </a:r>
          </a:p>
          <a:p>
            <a:pPr marL="0" indent="0">
              <a:buClr>
                <a:srgbClr val="573A1D"/>
              </a:buClr>
            </a:pPr>
            <a:r>
              <a:rPr kumimoji="0" lang="ru-RU" sz="3600" dirty="0" smtClean="0">
                <a:solidFill>
                  <a:srgbClr val="573A1D"/>
                </a:solidFill>
              </a:rPr>
              <a:t> Уменьшение площади ареала;</a:t>
            </a:r>
          </a:p>
          <a:p>
            <a:pPr marL="0" indent="0">
              <a:buClr>
                <a:srgbClr val="573A1D"/>
              </a:buClr>
            </a:pPr>
            <a:r>
              <a:rPr kumimoji="0" lang="ru-RU" sz="3600" dirty="0" smtClean="0">
                <a:solidFill>
                  <a:srgbClr val="573A1D"/>
                </a:solidFill>
              </a:rPr>
              <a:t> Постепенное исчезновение</a:t>
            </a:r>
          </a:p>
          <a:p>
            <a:pPr marL="0" indent="0">
              <a:lnSpc>
                <a:spcPct val="50000"/>
              </a:lnSpc>
              <a:buFont typeface="Monotype Sorts" pitchFamily="2" charset="2"/>
              <a:buNone/>
            </a:pPr>
            <a:r>
              <a:rPr kumimoji="0" lang="ru-RU" sz="3600" dirty="0" smtClean="0">
                <a:solidFill>
                  <a:srgbClr val="573A1D"/>
                </a:solidFill>
              </a:rPr>
              <a:t>    вида.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258888" y="1484313"/>
            <a:ext cx="71485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/>
            <a:r>
              <a:rPr lang="ru-RU" sz="3600" b="1" dirty="0">
                <a:solidFill>
                  <a:srgbClr val="573A1D"/>
                </a:solidFill>
              </a:rPr>
              <a:t>- снижение уровня приспособленности</a:t>
            </a:r>
            <a:r>
              <a:rPr lang="ru-RU" sz="3200" dirty="0">
                <a:solidFill>
                  <a:srgbClr val="573A1D"/>
                </a:solidFill>
              </a:rPr>
              <a:t>.</a:t>
            </a:r>
          </a:p>
        </p:txBody>
      </p:sp>
      <p:pic>
        <p:nvPicPr>
          <p:cNvPr id="5125" name="Picture 5" descr="08c837d7d4c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5300663"/>
            <a:ext cx="1293812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624637" cy="145891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Виды, вымершие из-за климатических изменений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3933825"/>
            <a:ext cx="3221037" cy="358775"/>
          </a:xfrm>
        </p:spPr>
        <p:txBody>
          <a:bodyPr/>
          <a:lstStyle/>
          <a:p>
            <a:pPr marL="0" indent="0">
              <a:lnSpc>
                <a:spcPct val="70000"/>
              </a:lnSpc>
              <a:buFont typeface="Monotype Sorts" pitchFamily="2" charset="2"/>
              <a:buNone/>
            </a:pPr>
            <a:r>
              <a:rPr lang="ru-RU" sz="2400" dirty="0" smtClean="0">
                <a:solidFill>
                  <a:srgbClr val="573A1D"/>
                </a:solidFill>
              </a:rPr>
              <a:t>Шерстистый носорог</a:t>
            </a:r>
          </a:p>
        </p:txBody>
      </p:sp>
      <p:pic>
        <p:nvPicPr>
          <p:cNvPr id="6148" name="Picture 5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700213"/>
            <a:ext cx="3313112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700213"/>
            <a:ext cx="3168650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4365625"/>
            <a:ext cx="3263900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6732588" y="3933825"/>
            <a:ext cx="1296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ru-RU">
                <a:solidFill>
                  <a:srgbClr val="573A1D"/>
                </a:solidFill>
              </a:rPr>
              <a:t>Мамонт</a:t>
            </a:r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3203575" y="6237288"/>
            <a:ext cx="32210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ru-RU">
                <a:solidFill>
                  <a:srgbClr val="573A1D"/>
                </a:solidFill>
              </a:rPr>
              <a:t>Саблезубый тигр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6624637" cy="1458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Виды, истребленные человеком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71551" y="5143512"/>
            <a:ext cx="1671624" cy="71438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70000"/>
              </a:lnSpc>
              <a:buFont typeface="Monotype Sorts" pitchFamily="2" charset="2"/>
              <a:buNone/>
            </a:pPr>
            <a:r>
              <a:rPr lang="ru-RU" sz="2400" dirty="0" smtClean="0">
                <a:solidFill>
                  <a:srgbClr val="573A1D"/>
                </a:solidFill>
              </a:rPr>
              <a:t>Странствующий голубь</a:t>
            </a:r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5786446" y="5286388"/>
            <a:ext cx="1081088" cy="380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None/>
            </a:pPr>
            <a:r>
              <a:rPr kumimoji="1" lang="ru-RU" dirty="0">
                <a:solidFill>
                  <a:srgbClr val="573A1D"/>
                </a:solidFill>
              </a:rPr>
              <a:t>Дронт</a:t>
            </a:r>
          </a:p>
        </p:txBody>
      </p:sp>
      <p:pic>
        <p:nvPicPr>
          <p:cNvPr id="7174" name="Picture 9" descr="дронт"/>
          <p:cNvPicPr>
            <a:picLocks noChangeAspect="1" noChangeArrowheads="1"/>
          </p:cNvPicPr>
          <p:nvPr/>
        </p:nvPicPr>
        <p:blipFill>
          <a:blip r:embed="rId3"/>
          <a:srcRect l="20508"/>
          <a:stretch>
            <a:fillRect/>
          </a:stretch>
        </p:blipFill>
        <p:spPr bwMode="auto">
          <a:xfrm>
            <a:off x="5072066" y="2214554"/>
            <a:ext cx="2786082" cy="2705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6" name="Picture 11" descr="странствующий голуб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071678"/>
            <a:ext cx="2095500" cy="299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457200"/>
            <a:ext cx="8316912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402000"/>
                </a:solidFill>
                <a:latin typeface="Georgia" pitchFamily="18" charset="0"/>
              </a:rPr>
              <a:t>Биологический прогресс -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857496"/>
            <a:ext cx="7489825" cy="3163892"/>
          </a:xfrm>
        </p:spPr>
        <p:txBody>
          <a:bodyPr>
            <a:normAutofit fontScale="92500"/>
          </a:bodyPr>
          <a:lstStyle/>
          <a:p>
            <a:pPr>
              <a:buFont typeface="Monotype Sorts" pitchFamily="2" charset="2"/>
              <a:buNone/>
            </a:pPr>
            <a:r>
              <a:rPr lang="ru-RU" b="1" i="1" dirty="0" smtClean="0"/>
              <a:t>   </a:t>
            </a:r>
            <a:r>
              <a:rPr lang="ru-RU" sz="3600" b="1" i="1" u="sng" dirty="0" smtClean="0"/>
              <a:t>Признаки:</a:t>
            </a:r>
          </a:p>
          <a:p>
            <a:pPr>
              <a:buFont typeface="Monotype Sorts" pitchFamily="2" charset="2"/>
              <a:buNone/>
            </a:pPr>
            <a:endParaRPr lang="ru-RU" sz="1400" b="1" i="1" u="sng" dirty="0" smtClean="0"/>
          </a:p>
          <a:p>
            <a:pPr>
              <a:buClr>
                <a:srgbClr val="81562B"/>
              </a:buClr>
            </a:pPr>
            <a:r>
              <a:rPr lang="ru-RU" sz="3600" dirty="0" smtClean="0">
                <a:solidFill>
                  <a:srgbClr val="573A1D"/>
                </a:solidFill>
              </a:rPr>
              <a:t> Возрастание численности особей;</a:t>
            </a:r>
          </a:p>
          <a:p>
            <a:pPr>
              <a:buClr>
                <a:srgbClr val="81562B"/>
              </a:buClr>
            </a:pPr>
            <a:r>
              <a:rPr lang="ru-RU" sz="3600" dirty="0" smtClean="0">
                <a:solidFill>
                  <a:srgbClr val="573A1D"/>
                </a:solidFill>
              </a:rPr>
              <a:t> Расширение ареала;</a:t>
            </a:r>
          </a:p>
          <a:p>
            <a:pPr>
              <a:buClr>
                <a:srgbClr val="81562B"/>
              </a:buClr>
            </a:pPr>
            <a:r>
              <a:rPr lang="ru-RU" sz="3600" dirty="0" smtClean="0">
                <a:solidFill>
                  <a:srgbClr val="573A1D"/>
                </a:solidFill>
              </a:rPr>
              <a:t> Образование новых популяций,</a:t>
            </a:r>
          </a:p>
          <a:p>
            <a:pPr>
              <a:lnSpc>
                <a:spcPct val="50000"/>
              </a:lnSpc>
              <a:buClr>
                <a:srgbClr val="81562B"/>
              </a:buClr>
              <a:buFont typeface="Monotype Sorts" pitchFamily="2" charset="2"/>
              <a:buNone/>
            </a:pPr>
            <a:r>
              <a:rPr lang="ru-RU" sz="3600" dirty="0" smtClean="0">
                <a:solidFill>
                  <a:srgbClr val="573A1D"/>
                </a:solidFill>
              </a:rPr>
              <a:t>    подвидов и видов.</a:t>
            </a:r>
          </a:p>
        </p:txBody>
      </p:sp>
      <p:pic>
        <p:nvPicPr>
          <p:cNvPr id="8196" name="Picture 4" descr="11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9400" y="5445125"/>
            <a:ext cx="8731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58888" y="1484313"/>
            <a:ext cx="741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/>
            <a:r>
              <a:rPr lang="ru-RU" sz="4800" b="1" dirty="0">
                <a:solidFill>
                  <a:srgbClr val="573A1D"/>
                </a:solidFill>
              </a:rPr>
              <a:t>- повышение уровня приспособленности</a:t>
            </a:r>
            <a:r>
              <a:rPr lang="ru-RU" sz="3200" dirty="0">
                <a:solidFill>
                  <a:srgbClr val="573A1D"/>
                </a:solidFill>
              </a:rPr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5"/>
          <p:cNvSpPr>
            <a:spLocks noChangeArrowheads="1"/>
          </p:cNvSpPr>
          <p:nvPr/>
        </p:nvSpPr>
        <p:spPr bwMode="auto">
          <a:xfrm>
            <a:off x="1763713" y="549275"/>
            <a:ext cx="6192837" cy="1366838"/>
          </a:xfrm>
          <a:prstGeom prst="roundRect">
            <a:avLst>
              <a:gd name="adj" fmla="val 50000"/>
            </a:avLst>
          </a:prstGeom>
          <a:solidFill>
            <a:schemeClr val="accent1">
              <a:alpha val="89803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FF0000"/>
                </a:solidFill>
              </a:rPr>
              <a:t>Пути достижения</a:t>
            </a:r>
          </a:p>
          <a:p>
            <a:pPr algn="ctr"/>
            <a:r>
              <a:rPr lang="ru-RU" sz="3600" b="1" i="1" dirty="0">
                <a:solidFill>
                  <a:srgbClr val="FF0000"/>
                </a:solidFill>
              </a:rPr>
              <a:t>биологического прогресса</a:t>
            </a:r>
          </a:p>
        </p:txBody>
      </p:sp>
      <p:sp>
        <p:nvSpPr>
          <p:cNvPr id="9219" name="AutoShape 7"/>
          <p:cNvSpPr>
            <a:spLocks noChangeArrowheads="1"/>
          </p:cNvSpPr>
          <p:nvPr/>
        </p:nvSpPr>
        <p:spPr bwMode="auto">
          <a:xfrm>
            <a:off x="1071538" y="3071810"/>
            <a:ext cx="3457575" cy="1439862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latin typeface="Georgia" pitchFamily="18" charset="0"/>
              </a:rPr>
              <a:t>Ароморфоз</a:t>
            </a:r>
          </a:p>
        </p:txBody>
      </p:sp>
      <p:sp>
        <p:nvSpPr>
          <p:cNvPr id="9220" name="AutoShape 8"/>
          <p:cNvSpPr>
            <a:spLocks noChangeArrowheads="1"/>
          </p:cNvSpPr>
          <p:nvPr/>
        </p:nvSpPr>
        <p:spPr bwMode="auto">
          <a:xfrm>
            <a:off x="2700338" y="4941888"/>
            <a:ext cx="4319587" cy="1439862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latin typeface="Georgia" pitchFamily="18" charset="0"/>
              </a:rPr>
              <a:t>Идиоадаптация</a:t>
            </a:r>
          </a:p>
        </p:txBody>
      </p:sp>
      <p:sp>
        <p:nvSpPr>
          <p:cNvPr id="9221" name="AutoShape 9"/>
          <p:cNvSpPr>
            <a:spLocks noChangeArrowheads="1"/>
          </p:cNvSpPr>
          <p:nvPr/>
        </p:nvSpPr>
        <p:spPr bwMode="auto">
          <a:xfrm>
            <a:off x="5219700" y="3068638"/>
            <a:ext cx="3529013" cy="1439862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latin typeface="Georgia" pitchFamily="18" charset="0"/>
              </a:rPr>
              <a:t>Общая</a:t>
            </a:r>
          </a:p>
          <a:p>
            <a:pPr algn="ctr"/>
            <a:r>
              <a:rPr lang="ru-RU" sz="3200" b="1" i="1" dirty="0">
                <a:latin typeface="Georgia" pitchFamily="18" charset="0"/>
              </a:rPr>
              <a:t>дегенерация</a:t>
            </a:r>
          </a:p>
        </p:txBody>
      </p:sp>
      <p:sp>
        <p:nvSpPr>
          <p:cNvPr id="9222" name="Line 10"/>
          <p:cNvSpPr>
            <a:spLocks noChangeShapeType="1"/>
          </p:cNvSpPr>
          <p:nvPr/>
        </p:nvSpPr>
        <p:spPr bwMode="auto">
          <a:xfrm>
            <a:off x="4859338" y="1916113"/>
            <a:ext cx="0" cy="3025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11"/>
          <p:cNvSpPr>
            <a:spLocks noChangeShapeType="1"/>
          </p:cNvSpPr>
          <p:nvPr/>
        </p:nvSpPr>
        <p:spPr bwMode="auto">
          <a:xfrm flipH="1">
            <a:off x="2700338" y="1916113"/>
            <a:ext cx="935037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>
            <a:off x="6156325" y="1916113"/>
            <a:ext cx="936625" cy="1152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chemeClr val="tx1"/>
                </a:solidFill>
                <a:latin typeface="Georgia" pitchFamily="18" charset="0"/>
              </a:rPr>
              <a:t>Ароморфоз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2852738"/>
            <a:ext cx="6913563" cy="3529012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3600" b="1" i="1" dirty="0" smtClean="0"/>
              <a:t> </a:t>
            </a:r>
            <a:r>
              <a:rPr lang="ru-RU" sz="3600" b="1" i="1" u="sng" dirty="0" smtClean="0"/>
              <a:t>Примеры</a:t>
            </a:r>
            <a:r>
              <a:rPr lang="ru-RU" sz="3600" dirty="0" smtClean="0"/>
              <a:t>:</a:t>
            </a:r>
          </a:p>
          <a:p>
            <a:pPr>
              <a:buClr>
                <a:srgbClr val="573A1D"/>
              </a:buClr>
            </a:pPr>
            <a:r>
              <a:rPr lang="ru-RU" sz="2400" dirty="0" smtClean="0"/>
              <a:t> Образование клетки;</a:t>
            </a:r>
          </a:p>
          <a:p>
            <a:pPr>
              <a:buClr>
                <a:srgbClr val="573A1D"/>
              </a:buClr>
            </a:pPr>
            <a:r>
              <a:rPr lang="ru-RU" sz="2400" dirty="0" smtClean="0"/>
              <a:t> Появление </a:t>
            </a:r>
            <a:r>
              <a:rPr lang="ru-RU" sz="2400" dirty="0" err="1" smtClean="0"/>
              <a:t>многоклеточности</a:t>
            </a:r>
            <a:r>
              <a:rPr lang="ru-RU" sz="2400" dirty="0" smtClean="0"/>
              <a:t>;</a:t>
            </a:r>
          </a:p>
          <a:p>
            <a:pPr>
              <a:buClr>
                <a:srgbClr val="573A1D"/>
              </a:buClr>
            </a:pPr>
            <a:r>
              <a:rPr lang="ru-RU" sz="2400" dirty="0" smtClean="0"/>
              <a:t> Возникновение цветка;</a:t>
            </a:r>
          </a:p>
          <a:p>
            <a:pPr>
              <a:buClr>
                <a:srgbClr val="573A1D"/>
              </a:buClr>
            </a:pPr>
            <a:r>
              <a:rPr lang="ru-RU" sz="2400" dirty="0" smtClean="0"/>
              <a:t> Появление фотосинтеза;</a:t>
            </a:r>
          </a:p>
          <a:p>
            <a:pPr>
              <a:buClr>
                <a:srgbClr val="573A1D"/>
              </a:buClr>
            </a:pPr>
            <a:r>
              <a:rPr lang="ru-RU" sz="2400" dirty="0" smtClean="0"/>
              <a:t>Появление  легких;</a:t>
            </a:r>
          </a:p>
          <a:p>
            <a:pPr>
              <a:buClr>
                <a:srgbClr val="573A1D"/>
              </a:buClr>
            </a:pPr>
            <a:r>
              <a:rPr lang="ru-RU" sz="2400" dirty="0" smtClean="0"/>
              <a:t>Появление </a:t>
            </a:r>
            <a:r>
              <a:rPr lang="ru-RU" sz="2400" dirty="0" err="1" smtClean="0"/>
              <a:t>теплокровности</a:t>
            </a:r>
            <a:r>
              <a:rPr lang="ru-RU" sz="2400" dirty="0" smtClean="0"/>
              <a:t> и др.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042988" y="1649413"/>
            <a:ext cx="77057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>
                <a:solidFill>
                  <a:srgbClr val="573A1D"/>
                </a:solidFill>
              </a:rPr>
              <a:t>– крупное преобразование организмов, повышающее общий уровень организации.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chemeClr val="tx1"/>
                </a:solidFill>
                <a:latin typeface="Georgia" pitchFamily="18" charset="0"/>
              </a:rPr>
              <a:t>Идиоадаптация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1258888" y="1628775"/>
            <a:ext cx="74168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dirty="0">
                <a:solidFill>
                  <a:srgbClr val="573A1D"/>
                </a:solidFill>
              </a:rPr>
              <a:t>– частные приспособления организмов к конкретным условиям среды. (Общий уровень организации не изменяется.)</a:t>
            </a:r>
          </a:p>
        </p:txBody>
      </p:sp>
      <p:pic>
        <p:nvPicPr>
          <p:cNvPr id="38918" name="Picture 6" descr="slide0009_image016"/>
          <p:cNvPicPr>
            <a:picLocks noChangeAspect="1" noChangeArrowheads="1"/>
          </p:cNvPicPr>
          <p:nvPr/>
        </p:nvPicPr>
        <p:blipFill>
          <a:blip r:embed="rId3"/>
          <a:srcRect l="24706" t="32347" b="4123"/>
          <a:stretch>
            <a:fillRect/>
          </a:stretch>
        </p:blipFill>
        <p:spPr bwMode="auto">
          <a:xfrm>
            <a:off x="5929322" y="3214686"/>
            <a:ext cx="2932143" cy="3000396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8917" name="Picture 5" descr="slide0008_image015"/>
          <p:cNvPicPr>
            <a:picLocks noChangeAspect="1" noChangeArrowheads="1"/>
          </p:cNvPicPr>
          <p:nvPr/>
        </p:nvPicPr>
        <p:blipFill>
          <a:blip r:embed="rId4"/>
          <a:srcRect t="14688" r="28368" b="42361"/>
          <a:stretch>
            <a:fillRect/>
          </a:stretch>
        </p:blipFill>
        <p:spPr bwMode="auto">
          <a:xfrm>
            <a:off x="285720" y="4786298"/>
            <a:ext cx="2286016" cy="164309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8919" name="Picture 7" descr="slide0011_image013"/>
          <p:cNvPicPr>
            <a:picLocks noChangeAspect="1" noChangeArrowheads="1"/>
          </p:cNvPicPr>
          <p:nvPr/>
        </p:nvPicPr>
        <p:blipFill>
          <a:blip r:embed="rId5"/>
          <a:srcRect l="51324" r="5919" b="69029"/>
          <a:stretch>
            <a:fillRect/>
          </a:stretch>
        </p:blipFill>
        <p:spPr bwMode="auto">
          <a:xfrm>
            <a:off x="285720" y="3071810"/>
            <a:ext cx="2305050" cy="1571636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8920" name="Picture 8" descr="brik4"/>
          <p:cNvPicPr>
            <a:picLocks noChangeAspect="1" noChangeArrowheads="1"/>
          </p:cNvPicPr>
          <p:nvPr/>
        </p:nvPicPr>
        <p:blipFill>
          <a:blip r:embed="rId6"/>
          <a:srcRect t="21028" b="34889"/>
          <a:stretch>
            <a:fillRect/>
          </a:stretch>
        </p:blipFill>
        <p:spPr bwMode="auto">
          <a:xfrm>
            <a:off x="2928926" y="3643314"/>
            <a:ext cx="2571768" cy="221457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384</TotalTime>
  <Words>400</Words>
  <Application>Microsoft Office PowerPoint</Application>
  <PresentationFormat>Екран (4:3)</PresentationFormat>
  <Paragraphs>136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Трек</vt:lpstr>
      <vt:lpstr>Направления эволюции    урок в 9 классе учитель КМОУ «СОШ А.жАКО» МЕШЕЗОВА Ирина хасановна </vt:lpstr>
      <vt:lpstr>Презентація PowerPoint</vt:lpstr>
      <vt:lpstr>Биологический регресс -</vt:lpstr>
      <vt:lpstr>Виды, вымершие из-за климатических изменений</vt:lpstr>
      <vt:lpstr>Виды, истребленные человеком</vt:lpstr>
      <vt:lpstr>Биологический прогресс -</vt:lpstr>
      <vt:lpstr>Презентація PowerPoint</vt:lpstr>
      <vt:lpstr>Ароморфоз</vt:lpstr>
      <vt:lpstr>Идиоадаптация</vt:lpstr>
      <vt:lpstr>Общая дегенерация</vt:lpstr>
      <vt:lpstr>Схема соотношений между различными путями эволюции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защитных окрасок животных</dc:title>
  <dc:creator/>
  <cp:lastModifiedBy>LEGION</cp:lastModifiedBy>
  <cp:revision>20</cp:revision>
  <dcterms:created xsi:type="dcterms:W3CDTF">1601-01-01T00:00:00Z</dcterms:created>
  <dcterms:modified xsi:type="dcterms:W3CDTF">2014-11-25T09:27:23Z</dcterms:modified>
</cp:coreProperties>
</file>